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4"/>
  </p:sldMasterIdLst>
  <p:notesMasterIdLst>
    <p:notesMasterId r:id="rId12"/>
  </p:notesMasterIdLst>
  <p:handoutMasterIdLst>
    <p:handoutMasterId r:id="rId13"/>
  </p:handoutMasterIdLst>
  <p:sldIdLst>
    <p:sldId id="288" r:id="rId5"/>
    <p:sldId id="273" r:id="rId6"/>
    <p:sldId id="275" r:id="rId7"/>
    <p:sldId id="259" r:id="rId8"/>
    <p:sldId id="282" r:id="rId9"/>
    <p:sldId id="287" r:id="rId10"/>
    <p:sldId id="28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94" autoAdjust="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80" d="100"/>
          <a:sy n="80" d="100"/>
        </p:scale>
        <p:origin x="3990" y="1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E4C2B448-DBF4-4ABD-AD15-4FEA9CE313A7}" type="datetime1">
              <a:rPr lang="pt-BR" smtClean="0"/>
              <a:t>12/11/2024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EF757874-EF65-4B61-B062-40C932C8129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00191449-37EC-422D-9443-DEAFEAD7FC9B}" type="datetime1">
              <a:rPr lang="pt-BR" smtClean="0"/>
              <a:pPr/>
              <a:t>12/11/2024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6937E2AA-278D-0B48-A5DE-00B1FC5BDAF9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8186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noProof="0" smtClean="0"/>
              <a:t>2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23399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noProof="0" smtClean="0"/>
              <a:t>3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60104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031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3407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1735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1469196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53903119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0895872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3314901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495627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4278281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0556131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7612480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mente 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Imagem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pt-BR" sz="4400"/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</p:spTree>
    <p:extLst>
      <p:ext uri="{BB962C8B-B14F-4D97-AF65-F5344CB8AC3E}">
        <p14:creationId xmlns:p14="http://schemas.microsoft.com/office/powerpoint/2010/main" val="20343787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+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rtlCol="0" anchor="ctr">
            <a:noAutofit/>
          </a:bodyPr>
          <a:lstStyle>
            <a:lvl1pPr algn="ctr">
              <a:defRPr lang="pt-BR" sz="4400"/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 rtlCol="0"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lang="pt-BR"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pt-BR"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8602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56659405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+ subtítulo +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rtlCol="0" anchor="b">
            <a:noAutofit/>
          </a:bodyPr>
          <a:lstStyle>
            <a:lvl1pPr algn="l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 rtlCol="0">
            <a:noAutofit/>
          </a:bodyPr>
          <a:lstStyle>
            <a:lvl1pPr marL="0" indent="0" algn="l">
              <a:buNone/>
              <a:defRPr lang="pt-BR" sz="2800"/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12/11/2024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511107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ú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rtlCol="0" anchor="b" anchorCtr="0">
            <a:noAutofit/>
          </a:bodyPr>
          <a:lstStyle>
            <a:lvl1pPr algn="ctr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pt-BR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pt-BR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pt-BR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12/11/2024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85290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údo + Image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ítulo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rtlCol="0" anchor="b" anchorCtr="0">
            <a:noAutofit/>
          </a:bodyPr>
          <a:lstStyle>
            <a:lvl1pPr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 rtlCol="0"/>
          <a:lstStyle>
            <a:lvl1pPr marL="0" indent="0">
              <a:buNone/>
              <a:defRPr lang="pt-BR"/>
            </a:lvl1pPr>
            <a:lvl2pPr marL="457200" indent="0">
              <a:buNone/>
              <a:defRPr lang="pt-BR"/>
            </a:lvl2pPr>
            <a:lvl3pPr marL="914400" indent="0">
              <a:buNone/>
              <a:defRPr lang="pt-BR"/>
            </a:lvl3pPr>
            <a:lvl4pPr marL="1371600" indent="0">
              <a:buNone/>
              <a:defRPr lang="pt-BR"/>
            </a:lvl4pPr>
            <a:lvl5pPr marL="1828800" indent="0">
              <a:buNone/>
              <a:defRPr lang="pt-BR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12/11/2024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099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0091744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89877614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5827293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7617313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3620482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39218442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7150403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D6D8061D-18C3-4F4F-85EF-561633F58754}" type="datetimeFigureOut">
              <a:rPr lang="pt-BR" noProof="0" smtClean="0"/>
              <a:t>12/11/2024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953752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  <p:sldLayoutId id="2147483715" r:id="rId19"/>
    <p:sldLayoutId id="2147483716" r:id="rId20"/>
    <p:sldLayoutId id="2147483717" r:id="rId21"/>
    <p:sldLayoutId id="2147483718" r:id="rId22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609862E-48F9-45AC-8D44-67A0268A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97986E7-0E3C-4F64-886E-935DDCB83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73033" y="1420238"/>
            <a:ext cx="4415786" cy="4751961"/>
            <a:chOff x="9206969" y="2963333"/>
            <a:chExt cx="2981858" cy="320886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903D17F-F79E-40E5-9563-A1CFFCC06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22">
              <a:extLst>
                <a:ext uri="{FF2B5EF4-FFF2-40B4-BE49-F238E27FC236}">
                  <a16:creationId xmlns:a16="http://schemas.microsoft.com/office/drawing/2014/main" id="{CA5D5775-627F-4588-82B3-905EDF231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D7F2A20-5DE4-4BC0-91EA-5FFE33A4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24">
              <a:extLst>
                <a:ext uri="{FF2B5EF4-FFF2-40B4-BE49-F238E27FC236}">
                  <a16:creationId xmlns:a16="http://schemas.microsoft.com/office/drawing/2014/main" id="{3D536BA0-56C7-429C-B41E-B5724F0CD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15726F-71BE-4007-B9B6-0A1AA0D52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ítulo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209" y="134330"/>
            <a:ext cx="11051314" cy="2171621"/>
          </a:xfrm>
        </p:spPr>
        <p:txBody>
          <a:bodyPr vert="horz" lIns="91440" tIns="45720" rIns="91440" bIns="45720" rtlCol="0" anchor="b">
            <a:normAutofit/>
          </a:bodyPr>
          <a:lstStyle>
            <a:defPPr>
              <a:defRPr lang="pt-BR"/>
            </a:defPPr>
          </a:lstStyle>
          <a:p>
            <a:pPr algn="l"/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Como um programa é executado internamente no computador?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1F37C21-9784-1F0A-9ED8-168390F23C27}"/>
              </a:ext>
            </a:extLst>
          </p:cNvPr>
          <p:cNvSpPr txBox="1"/>
          <p:nvPr/>
        </p:nvSpPr>
        <p:spPr>
          <a:xfrm>
            <a:off x="516194" y="6172199"/>
            <a:ext cx="5781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FELIPE RODRIGUES GOMES DE SOUSA - USJT BUTANTÃ SCS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8578" y="685800"/>
            <a:ext cx="7297433" cy="1262921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pic>
        <p:nvPicPr>
          <p:cNvPr id="20" name="Picture 19" descr="Visão superior de cubos conectados com linhas pretas">
            <a:extLst>
              <a:ext uri="{FF2B5EF4-FFF2-40B4-BE49-F238E27FC236}">
                <a16:creationId xmlns:a16="http://schemas.microsoft.com/office/drawing/2014/main" id="{48F222DB-B79A-0695-01DC-3EFC378AE5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812" r="25890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0CFD2D0-2F5C-7038-F561-CD0224464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4612" y="1327355"/>
            <a:ext cx="6626072" cy="5530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processo de execução de um programa em um computador envolve diversas etapas. A seguir, um resumo geral das etapas envolvidas no processo de execução de um programa:</a:t>
            </a:r>
            <a:endParaRPr lang="pt-BR" sz="32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6A26FFE3-37C5-D178-0F8A-4A12A93BE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" y="509639"/>
            <a:ext cx="10799414" cy="1879600"/>
          </a:xfrm>
        </p:spPr>
        <p:txBody>
          <a:bodyPr/>
          <a:lstStyle/>
          <a:p>
            <a:r>
              <a:rPr lang="pt-BR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Compilação ou interpretação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D2FD489-396C-CF1A-2D83-5A0C47E4C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2" y="2625213"/>
            <a:ext cx="8535988" cy="3369187"/>
          </a:xfrm>
        </p:spPr>
        <p:txBody>
          <a:bodyPr>
            <a:normAutofit/>
          </a:bodyPr>
          <a:lstStyle/>
          <a:p>
            <a:r>
              <a:rPr lang="pt-BR" sz="32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código-fonte do programa é traduzido para uma linguagem que o computador possa entender e executar. Isso pode ser feito por meio de um compilador ou de um interpretador, dependendo da linguagem de programação utilizada.</a:t>
            </a:r>
            <a:endParaRPr lang="pt-BR" sz="32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Imagem 10" descr="Diagrama&#10;&#10;Descrição gerada automaticamente">
            <a:extLst>
              <a:ext uri="{FF2B5EF4-FFF2-40B4-BE49-F238E27FC236}">
                <a16:creationId xmlns:a16="http://schemas.microsoft.com/office/drawing/2014/main" id="{03EFB850-225D-ADEC-B98D-CB36305E81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520" y="-13088"/>
            <a:ext cx="3842479" cy="240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637214A4-997B-4C95-951E-08E1B51B5A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2168" y="685799"/>
            <a:ext cx="4955458" cy="990601"/>
          </a:xfrm>
        </p:spPr>
        <p:txBody>
          <a:bodyPr vert="horz" lIns="91440" tIns="45720" rIns="91440" bIns="45720" rtlCol="0" anchor="b">
            <a:normAutofit/>
          </a:bodyPr>
          <a:lstStyle>
            <a:defPPr>
              <a:defRPr lang="pt-BR"/>
            </a:defPPr>
          </a:lstStyle>
          <a:p>
            <a:r>
              <a:rPr lang="pt-BR" sz="4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Carregamento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07A8868-805D-4C18-8A8B-4817BA9FF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CF59EB9-1EAB-47CE-AC8B-8EFD96929F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8786ADE-071C-435B-81E3-54A82DD5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F46AF6B-37AC-410E-9A0A-2F70B937A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AEF4DD0-8A5B-40F1-88BA-ABE5ADE4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BA5EA8C-8F33-4994-A748-233E839E4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ubtítulo 5">
            <a:extLst>
              <a:ext uri="{FF2B5EF4-FFF2-40B4-BE49-F238E27FC236}">
                <a16:creationId xmlns:a16="http://schemas.microsoft.com/office/drawing/2014/main" id="{D1C19591-63BC-611F-1268-4D8F400F6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168" y="2182762"/>
            <a:ext cx="9129251" cy="3989438"/>
          </a:xfrm>
        </p:spPr>
        <p:txBody>
          <a:bodyPr/>
          <a:lstStyle/>
          <a:p>
            <a:r>
              <a:rPr lang="pt-BR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programa compilado ou interpretado é carregado na memória do computador, geralmente na RAM (memória de acesso aleatório), permitindo acesso rápido às instruções e dados necessários para a execução do programa. Quando o programa é iniciado, o sistema operacional aloca uma área específica da RAM para armazenar o código executável.</a:t>
            </a:r>
          </a:p>
        </p:txBody>
      </p:sp>
      <p:pic>
        <p:nvPicPr>
          <p:cNvPr id="8" name="Imagem 7" descr="Interface gráfica do usuário&#10;&#10;Descrição gerada automaticamente">
            <a:extLst>
              <a:ext uri="{FF2B5EF4-FFF2-40B4-BE49-F238E27FC236}">
                <a16:creationId xmlns:a16="http://schemas.microsoft.com/office/drawing/2014/main" id="{CCDD0EC1-5426-BDE3-A457-42A636C026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381" y="7983"/>
            <a:ext cx="3728605" cy="243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7">
            <a:extLst>
              <a:ext uri="{FF2B5EF4-FFF2-40B4-BE49-F238E27FC236}">
                <a16:creationId xmlns:a16="http://schemas.microsoft.com/office/drawing/2014/main" id="{6CC7770B-E4E1-42D6-9437-DAA4A3A9E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26DE5B-A1A6-4746-8EF7-4D6809ED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77A3DDA-BF17-4302-867E-EBFD777B0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BE30704-4227-4B7B-BDB8-BFCF3908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23B1E7-AEA4-42D8-8F4A-9D116F296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21B6244-6EAE-442C-ACCF-8146103EC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14">
            <a:extLst>
              <a:ext uri="{FF2B5EF4-FFF2-40B4-BE49-F238E27FC236}">
                <a16:creationId xmlns:a16="http://schemas.microsoft.com/office/drawing/2014/main" id="{00DF21D5-92B5-4D0E-8ACB-CD3732E40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dk2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dk2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nip Diagonal Corner Rectangle 21">
            <a:extLst>
              <a:ext uri="{FF2B5EF4-FFF2-40B4-BE49-F238E27FC236}">
                <a16:creationId xmlns:a16="http://schemas.microsoft.com/office/drawing/2014/main" id="{B729B08C-A8E8-4A5F-BE85-F0B9269F8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8129873" cy="6858002"/>
          </a:xfrm>
          <a:prstGeom prst="snip2DiagRect">
            <a:avLst>
              <a:gd name="adj1" fmla="val 0"/>
              <a:gd name="adj2" fmla="val 0"/>
            </a:avLst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AF0DAB2-66C2-4FB9-A4F3-E117F1D1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C7822CD-C541-4174-B43B-4A5E28818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98BC445-D166-4C73-9048-E9EAA3130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0D18988-C2FA-49D2-BDF7-5C3060944B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2EBDE56-D9C2-4852-B55B-3DB8E67955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B5952F4-0479-49EC-8294-C078F2353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173" y="870155"/>
            <a:ext cx="6252375" cy="988142"/>
          </a:xfrm>
        </p:spPr>
        <p:txBody>
          <a:bodyPr vert="horz" lIns="91440" tIns="45720" rIns="91440" bIns="45720" rtlCol="0" anchor="b">
            <a:normAutofit/>
          </a:bodyPr>
          <a:lstStyle>
            <a:defPPr>
              <a:defRPr lang="pt-BR"/>
            </a:defPPr>
          </a:lstStyle>
          <a:p>
            <a:pPr algn="l"/>
            <a:r>
              <a:rPr lang="pt-BR" sz="4000" b="0" i="0" dirty="0">
                <a:effectLst/>
                <a:latin typeface="Open Sans" panose="020B0606030504020204" pitchFamily="34" charset="0"/>
              </a:rPr>
              <a:t>Execução</a:t>
            </a:r>
            <a:endParaRPr lang="en-US" sz="40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93174" y="2433484"/>
            <a:ext cx="8269608" cy="3864077"/>
          </a:xfrm>
        </p:spPr>
        <p:txBody>
          <a:bodyPr vert="horz" lIns="91440" tIns="45720" rIns="91440" bIns="45720" rtlCol="0" anchor="ctr">
            <a:noAutofit/>
          </a:bodyPr>
          <a:lstStyle>
            <a:defPPr>
              <a:defRPr lang="pt-BR"/>
            </a:defPPr>
          </a:lstStyle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pt-BR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programa começa a ser executado a partir do endereço de memória em que foi carregado, o qual é determinado pelo sistema operacional no momento da execução, levando em consideração o espaço alocado para o processo e o layout de memória do sistema.</a:t>
            </a:r>
            <a:endParaRPr lang="en-US" sz="32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4" descr="Interface gráfica do usuário, Aplicativo, Excel&#10;&#10;Descrição gerada automaticamente">
            <a:extLst>
              <a:ext uri="{FF2B5EF4-FFF2-40B4-BE49-F238E27FC236}">
                <a16:creationId xmlns:a16="http://schemas.microsoft.com/office/drawing/2014/main" id="{C97146AE-42DF-9DAE-F9AC-44FEEF9F7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873" y="12700"/>
            <a:ext cx="4055685" cy="260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609862E-48F9-45AC-8D44-67A0268A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5" y="2"/>
            <a:ext cx="12192000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Snip Diagonal Corner Rectangle 6">
            <a:extLst>
              <a:ext uri="{FF2B5EF4-FFF2-40B4-BE49-F238E27FC236}">
                <a16:creationId xmlns:a16="http://schemas.microsoft.com/office/drawing/2014/main" id="{2D5EEA8B-2D86-4D1D-96B3-6B8290303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25" y="2"/>
            <a:ext cx="12191075" cy="6857998"/>
          </a:xfrm>
          <a:prstGeom prst="snip2DiagRect">
            <a:avLst>
              <a:gd name="adj1" fmla="val 0"/>
              <a:gd name="adj2" fmla="val 37605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347" y="685799"/>
            <a:ext cx="8290297" cy="990601"/>
          </a:xfrm>
        </p:spPr>
        <p:txBody>
          <a:bodyPr vert="horz" lIns="91440" tIns="45720" rIns="91440" bIns="45720" rtlCol="0" anchor="b">
            <a:normAutofit/>
          </a:bodyPr>
          <a:lstStyle>
            <a:defPPr>
              <a:defRPr lang="pt-BR"/>
            </a:defPPr>
          </a:lstStyle>
          <a:p>
            <a:r>
              <a:rPr lang="pt-BR" sz="4400" dirty="0">
                <a:latin typeface="Arial" panose="020B0604020202020204" pitchFamily="34" charset="0"/>
                <a:cs typeface="Arial" panose="020B0604020202020204" pitchFamily="34" charset="0"/>
              </a:rPr>
              <a:t>Armazenamento</a:t>
            </a:r>
            <a:endParaRPr lang="en-US" sz="4400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7B45969B-1704-F63D-6589-8EFA988FBC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5406" y="2270654"/>
            <a:ext cx="9040761" cy="3596743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r>
              <a:rPr lang="pt-BR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Durante a execução do programa, o computador pode armazenar dados em diversos tipos de memória, como a RAM (memória de acesso aleatório), o cache (memória de acesso ultrarrápido) e o disco rígido (HD ou SSD), cada um com características e funções específicas que contribuem para o desempenho geral do sistema.</a:t>
            </a:r>
            <a:endParaRPr lang="en-US" sz="32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 descr="Uma imagem contendo carro, relógio, estacionamento, frente&#10;&#10;Descrição gerada automaticamente">
            <a:extLst>
              <a:ext uri="{FF2B5EF4-FFF2-40B4-BE49-F238E27FC236}">
                <a16:creationId xmlns:a16="http://schemas.microsoft.com/office/drawing/2014/main" id="{AB824E3D-ED9B-865C-E334-0D245F3E3E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837" y="-33504"/>
            <a:ext cx="3810000" cy="231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CC7770B-E4E1-42D6-9437-DAA4A3A9E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26DE5B-A1A6-4746-8EF7-4D6809ED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77A3DDA-BF17-4302-867E-EBFD777B0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BE30704-4227-4B7B-BDB8-BFCF3908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23B1E7-AEA4-42D8-8F4A-9D116F296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21B6244-6EAE-442C-ACCF-8146103EC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509B08A-C1EC-478C-86AF-60ADE06D9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1CC330-4259-4C32-BF8B-5FE13FFAB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bg2">
              <a:alpha val="9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DF86D69-1253-1EF2-813F-4596BC58D9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715" y="944380"/>
            <a:ext cx="5156616" cy="262327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REFERENCIAS BIBLIOGRÁFICAS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B860A92-820D-6685-1D49-B7779D83FCF0}"/>
              </a:ext>
            </a:extLst>
          </p:cNvPr>
          <p:cNvSpPr txBox="1"/>
          <p:nvPr/>
        </p:nvSpPr>
        <p:spPr>
          <a:xfrm>
            <a:off x="6310859" y="1049310"/>
            <a:ext cx="4965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https://cursos.alura.com.br/</a:t>
            </a:r>
            <a:r>
              <a:rPr lang="pt-BR" dirty="0" err="1"/>
              <a:t>forum</a:t>
            </a:r>
            <a:r>
              <a:rPr lang="pt-BR" dirty="0"/>
              <a:t>/topico-duvidas-de-como-o-pc-executa-um-programa-ate-como-ele-armazena-277225#:~:</a:t>
            </a:r>
            <a:r>
              <a:rPr lang="pt-BR" dirty="0" err="1"/>
              <a:t>text</a:t>
            </a:r>
            <a:r>
              <a:rPr lang="pt-BR" dirty="0"/>
              <a:t>=Execução%3A%20O%20programa%20começa%20a,rígido%20(HD%20ou%20SSD).</a:t>
            </a:r>
          </a:p>
        </p:txBody>
      </p:sp>
    </p:spTree>
    <p:extLst>
      <p:ext uri="{BB962C8B-B14F-4D97-AF65-F5344CB8AC3E}">
        <p14:creationId xmlns:p14="http://schemas.microsoft.com/office/powerpoint/2010/main" val="1759240105"/>
      </p:ext>
    </p:extLst>
  </p:cSld>
  <p:clrMapOvr>
    <a:masterClrMapping/>
  </p:clrMapOvr>
</p:sld>
</file>

<file path=ppt/theme/theme1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349358-775F-4CF9-9AE6-33A7901637EF}">
  <ds:schemaRefs>
    <ds:schemaRef ds:uri="16c05727-aa75-4e4a-9b5f-8a80a1165891"/>
    <ds:schemaRef ds:uri="http://schemas.microsoft.com/office/2006/documentManagement/types"/>
    <ds:schemaRef ds:uri="http://schemas.microsoft.com/sharepoint/v3"/>
    <ds:schemaRef ds:uri="http://schemas.microsoft.com/office/2006/metadata/properties"/>
    <ds:schemaRef ds:uri="http://purl.org/dc/terms/"/>
    <ds:schemaRef ds:uri="http://purl.org/dc/elements/1.1/"/>
    <ds:schemaRef ds:uri="http://schemas.openxmlformats.org/package/2006/metadata/core-properties"/>
    <ds:schemaRef ds:uri="71af3243-3dd4-4a8d-8c0d-dd76da1f02a5"/>
    <ds:schemaRef ds:uri="230e9df3-be65-4c73-a93b-d1236ebd677e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</TotalTime>
  <Words>301</Words>
  <Application>Microsoft Office PowerPoint</Application>
  <PresentationFormat>Widescreen</PresentationFormat>
  <Paragraphs>20</Paragraphs>
  <Slides>7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Aptos</vt:lpstr>
      <vt:lpstr>Arial</vt:lpstr>
      <vt:lpstr>Calibri</vt:lpstr>
      <vt:lpstr>Century Gothic</vt:lpstr>
      <vt:lpstr>Open Sans</vt:lpstr>
      <vt:lpstr>Wingdings 3</vt:lpstr>
      <vt:lpstr>Fatia</vt:lpstr>
      <vt:lpstr>Como um programa é executado internamente no computador?</vt:lpstr>
      <vt:lpstr>INTRODUÇÃO</vt:lpstr>
      <vt:lpstr>Compilação ou interpretação</vt:lpstr>
      <vt:lpstr>Carregamento</vt:lpstr>
      <vt:lpstr>Execução</vt:lpstr>
      <vt:lpstr>Armazenamento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Felipe Rodrigues Gomes de Sousa - 824137901</dc:creator>
  <cp:lastModifiedBy>Felipe Rodrigues Gomes de Sousa - 824137901</cp:lastModifiedBy>
  <cp:revision>13</cp:revision>
  <dcterms:created xsi:type="dcterms:W3CDTF">2024-11-12T20:56:12Z</dcterms:created>
  <dcterms:modified xsi:type="dcterms:W3CDTF">2024-11-12T21:49:29Z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